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Roboto Mon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0FF3C5D-8CAA-413A-AF74-73CDDD81888E}">
  <a:tblStyle styleId="{80FF3C5D-8CAA-413A-AF74-73CDDD8188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Mono-bold.fntdata"/><Relationship Id="rId61" Type="http://schemas.openxmlformats.org/officeDocument/2006/relationships/font" Target="fonts/RobotoMono-regular.fntdata"/><Relationship Id="rId20" Type="http://schemas.openxmlformats.org/officeDocument/2006/relationships/slide" Target="slides/slide14.xml"/><Relationship Id="rId64" Type="http://schemas.openxmlformats.org/officeDocument/2006/relationships/font" Target="fonts/RobotoMono-boldItalic.fntdata"/><Relationship Id="rId63" Type="http://schemas.openxmlformats.org/officeDocument/2006/relationships/font" Target="fonts/RobotoMon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4cca1a936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4cca1a936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7a0db617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7a0db617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7a0db617f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7a0db617f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8a78f3b2b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8a78f3b2b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79f37c06d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79f37c06d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79f37c06d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79f37c06d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cca1a936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cca1a936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4cca1a936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4cca1a936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89bc73584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89bc73584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89bc73584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89bc73584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79f37c06d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79f37c06d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89bc73584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89bc73584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89bc73584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89bc73584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89bc73584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89bc73584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4cca1a9364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4cca1a936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4cca1a936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4cca1a936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7a1fa3b3d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7a1fa3b3d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8a78f3b2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8a78f3b2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8a78f3b2b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8a78f3b2b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7a1fa3b3d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7a1fa3b3d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83998865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83998865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4cca1a93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4cca1a93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cca1a936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cca1a936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cca1a936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4cca1a936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cca1a936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4cca1a936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cca1a9364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cca1a9364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7a0db617f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7a0db617f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cca1a936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4cca1a936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4cca1a936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4cca1a936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75a96ddc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75a96ddc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75a96ddcc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75a96ddcc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4cca1a9364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4cca1a9364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4cca1a936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4cca1a936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4cca1a9364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4cca1a9364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4cca1a9364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4cca1a9364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cca1a9364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4cca1a9364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4cca1a9364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4cca1a9364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4cca1a9364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4cca1a9364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cca1a936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4cca1a936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4cca1a936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4cca1a936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cca1a9364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4cca1a9364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cca1a9364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4cca1a9364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cca1a9364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4cca1a936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cca1a936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cca1a936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4cca1a9364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4cca1a9364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7a1fa3b3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7a1fa3b3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75a96ddcc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75a96ddcc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2b8d8c47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2b8d8c47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4cca1a9364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4cca1a936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4cca1a936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4cca1a936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79f37c06d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79f37c06d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4cca1a936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4cca1a936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79f37c06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79f37c06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en.wikipedia.org/wiki/Universal_approximation_theorem" TargetMode="External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rxiv.org/pdf/1406.2661.pdf" TargetMode="External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thispersondoesnotexist.com/" TargetMode="External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facebookresearch/Detectron" TargetMode="External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9968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GDSC EPITA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Deep Learning Workshop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704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580"/>
              <a:t>Philippe Bouchet</a:t>
            </a:r>
            <a:endParaRPr sz="158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580"/>
              <a:t>EPITA SANTE 2023</a:t>
            </a:r>
            <a:endParaRPr sz="158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Artificial Intelligence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Using data to improve a statistical </a:t>
            </a:r>
            <a:r>
              <a:rPr lang="en"/>
              <a:t>model’s</a:t>
            </a:r>
            <a:r>
              <a:rPr lang="en"/>
              <a:t> accuracy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Supervised learning (labeled data)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Classification, regression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/>
          </a:p>
        </p:txBody>
      </p:sp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AI?</a:t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450" y="1017725"/>
            <a:ext cx="3013850" cy="3330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What is AI?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1" name="Google Shape;121;p23"/>
          <p:cNvGraphicFramePr/>
          <p:nvPr/>
        </p:nvGraphicFramePr>
        <p:xfrm>
          <a:off x="3612925" y="134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{80FF3C5D-8CAA-413A-AF74-73CDDD81888E}</a:tableStyleId>
              </a:tblPr>
              <a:tblGrid>
                <a:gridCol w="959075"/>
                <a:gridCol w="959075"/>
              </a:tblGrid>
              <a:tr h="60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60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How do we </a:t>
            </a:r>
            <a:r>
              <a:rPr b="1" lang="en"/>
              <a:t>estimate</a:t>
            </a:r>
            <a:r>
              <a:rPr lang="en"/>
              <a:t> the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value of the new data?</a:t>
            </a:r>
            <a:endParaRPr/>
          </a:p>
        </p:txBody>
      </p:sp>
      <p:graphicFrame>
        <p:nvGraphicFramePr>
          <p:cNvPr id="128" name="Google Shape;128;p24"/>
          <p:cNvGraphicFramePr/>
          <p:nvPr/>
        </p:nvGraphicFramePr>
        <p:xfrm>
          <a:off x="3612925" y="134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{80FF3C5D-8CAA-413A-AF74-73CDDD81888E}</a:tableStyleId>
              </a:tblPr>
              <a:tblGrid>
                <a:gridCol w="959075"/>
                <a:gridCol w="959075"/>
              </a:tblGrid>
              <a:tr h="60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60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?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How do we </a:t>
            </a:r>
            <a:r>
              <a:rPr b="1" lang="en"/>
              <a:t>estimate</a:t>
            </a:r>
            <a:r>
              <a:rPr lang="en"/>
              <a:t> the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value of the new data?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/>
              <a:t>f(x) = 10 * x</a:t>
            </a:r>
            <a:endParaRPr i="1"/>
          </a:p>
        </p:txBody>
      </p:sp>
      <p:graphicFrame>
        <p:nvGraphicFramePr>
          <p:cNvPr id="135" name="Google Shape;135;p25"/>
          <p:cNvGraphicFramePr/>
          <p:nvPr/>
        </p:nvGraphicFramePr>
        <p:xfrm>
          <a:off x="3612925" y="134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{80FF3C5D-8CAA-413A-AF74-73CDDD81888E}</a:tableStyleId>
              </a:tblPr>
              <a:tblGrid>
                <a:gridCol w="959075"/>
                <a:gridCol w="959075"/>
              </a:tblGrid>
              <a:tr h="60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60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40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AI?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example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n_samples = 200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n_features = 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a dataset that maps X to 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Goal</a:t>
            </a:r>
            <a:r>
              <a:rPr lang="en"/>
              <a:t>: Function </a:t>
            </a:r>
            <a:r>
              <a:rPr i="1" lang="en"/>
              <a:t>f </a:t>
            </a:r>
            <a:r>
              <a:rPr lang="en"/>
              <a:t> that best fits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f(x) = </a:t>
            </a:r>
            <a:r>
              <a:rPr i="1" lang="en"/>
              <a:t>a</a:t>
            </a:r>
            <a:r>
              <a:rPr lang="en"/>
              <a:t>x + </a:t>
            </a:r>
            <a:r>
              <a:rPr i="1" lang="en"/>
              <a:t>b</a:t>
            </a:r>
            <a:r>
              <a:rPr lang="en"/>
              <a:t>, what is </a:t>
            </a:r>
            <a:r>
              <a:rPr i="1" lang="en"/>
              <a:t>a</a:t>
            </a:r>
            <a:r>
              <a:rPr lang="en"/>
              <a:t> and what is </a:t>
            </a:r>
            <a:r>
              <a:rPr i="1" lang="en"/>
              <a:t>b</a:t>
            </a:r>
            <a:r>
              <a:rPr lang="en"/>
              <a:t>?</a:t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387" y="1045775"/>
            <a:ext cx="3964614" cy="382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AI?</a:t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</a:t>
            </a:r>
            <a:r>
              <a:rPr lang="en"/>
              <a:t> regression example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n_samples = 200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n_features = 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a dataset that maps x to 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 </a:t>
            </a:r>
            <a:r>
              <a:rPr i="1" lang="en"/>
              <a:t>f </a:t>
            </a:r>
            <a:r>
              <a:rPr lang="en"/>
              <a:t> that best fits the data?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f(x) = 35.59x + 2.227</a:t>
            </a:r>
            <a:endParaRPr b="1"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387" y="1045775"/>
            <a:ext cx="3964614" cy="382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9375" y="1045780"/>
            <a:ext cx="3964624" cy="3828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52475"/>
            <a:ext cx="85206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Artificial Intelligence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Deep</a:t>
            </a:r>
            <a:r>
              <a:rPr lang="en"/>
              <a:t> learning because we use </a:t>
            </a:r>
            <a:r>
              <a:rPr i="1" lang="en"/>
              <a:t>deep</a:t>
            </a:r>
            <a:r>
              <a:rPr lang="en"/>
              <a:t> neural networks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NLP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 segmentation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/>
          </a:p>
        </p:txBody>
      </p:sp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AI?</a:t>
            </a:r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750" y="1017713"/>
            <a:ext cx="3156550" cy="348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AI?</a:t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 neural network?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AI?</a:t>
            </a:r>
            <a:endParaRPr/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 neural network?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750" y="1356450"/>
            <a:ext cx="4510551" cy="30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AI?</a:t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 neural network?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Input 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Hidden 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Output layer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750" y="1356450"/>
            <a:ext cx="4510551" cy="30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1948075"/>
            <a:ext cx="8520600" cy="16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~ 30 min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~ 1h30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AI?</a:t>
            </a:r>
            <a:endParaRPr/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 neural network?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Input 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Hidden 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Output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Parameters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Weights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Linear operations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875" y="264785"/>
            <a:ext cx="3930424" cy="262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875" y="3128850"/>
            <a:ext cx="3930427" cy="221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AI?</a:t>
            </a:r>
            <a:endParaRPr/>
          </a:p>
        </p:txBody>
      </p:sp>
      <p:sp>
        <p:nvSpPr>
          <p:cNvPr id="191" name="Google Shape;19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 neural network?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Input 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Hidden 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Output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Parameters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Weights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Linear operations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for simple tasks in 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Classification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Regression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875" y="264785"/>
            <a:ext cx="3930424" cy="262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875" y="3128850"/>
            <a:ext cx="3930427" cy="221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AI?</a:t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linear activations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 dimensions in this example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about 784 dimension?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750" y="1356450"/>
            <a:ext cx="4510551" cy="30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AI?</a:t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more hidden layers!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Neural Network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 linear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 consuming computation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capacity to learn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https://en.wikipedia.org/wiki/Universal_approximation_theorem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475" y="1431375"/>
            <a:ext cx="4516375" cy="28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in the real world</a:t>
            </a:r>
            <a:endParaRPr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An example of a DNN (Deep Neural Network)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in the real world</a:t>
            </a:r>
            <a:endParaRPr/>
          </a:p>
        </p:txBody>
      </p:sp>
      <p:sp>
        <p:nvSpPr>
          <p:cNvPr id="219" name="Google Shape;21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Convolution kernel (5x5)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Max-pool to reduce 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Repeat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Fully connected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Prediction</a:t>
            </a:r>
            <a:endParaRPr/>
          </a:p>
        </p:txBody>
      </p:sp>
      <p:pic>
        <p:nvPicPr>
          <p:cNvPr id="220" name="Google Shape;2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925" y="1445225"/>
            <a:ext cx="5465075" cy="292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231" y="978763"/>
            <a:ext cx="4469543" cy="37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902" y="895763"/>
            <a:ext cx="6544200" cy="335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in the real world</a:t>
            </a:r>
            <a:endParaRPr/>
          </a:p>
        </p:txBody>
      </p:sp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Convolution</a:t>
            </a:r>
            <a:endParaRPr/>
          </a:p>
        </p:txBody>
      </p:sp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575" y="965286"/>
            <a:ext cx="3334850" cy="37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Softmax</a:t>
            </a:r>
            <a:endParaRPr/>
          </a:p>
        </p:txBody>
      </p:sp>
      <p:pic>
        <p:nvPicPr>
          <p:cNvPr id="248" name="Google Shape;2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500" y="1274838"/>
            <a:ext cx="5709001" cy="31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am I?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AI?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learning in the real world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how does it work?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QnA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Deep learning in the real world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Generative Adversarial Network (GAN):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Ian J. Goodfellow et al. 2014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Generates fake images from noise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Discriminator guess if it’s a real image or not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Generator is updated with </a:t>
            </a:r>
            <a:r>
              <a:rPr b="1" lang="en"/>
              <a:t>loss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https://arxiv.org/pdf/1406.2661.pdf</a:t>
            </a:r>
            <a:endParaRPr sz="1300"/>
          </a:p>
        </p:txBody>
      </p:sp>
      <p:pic>
        <p:nvPicPr>
          <p:cNvPr id="255" name="Google Shape;25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600" y="1970327"/>
            <a:ext cx="4157024" cy="17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in the real world -</a:t>
            </a:r>
            <a:r>
              <a:rPr lang="en"/>
              <a:t> </a:t>
            </a:r>
            <a:r>
              <a:rPr i="1" lang="en"/>
              <a:t>Some examples</a:t>
            </a:r>
            <a:endParaRPr i="1"/>
          </a:p>
        </p:txBody>
      </p:sp>
      <p:sp>
        <p:nvSpPr>
          <p:cNvPr id="261" name="Google Shape;26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person does not exist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https://thispersondoesnotexist.com/</a:t>
            </a:r>
            <a:endParaRPr sz="1300"/>
          </a:p>
        </p:txBody>
      </p:sp>
      <p:pic>
        <p:nvPicPr>
          <p:cNvPr id="262" name="Google Shape;26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850" y="1306947"/>
            <a:ext cx="3107450" cy="31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Deep learning in the real world - </a:t>
            </a:r>
            <a:r>
              <a:rPr i="1" lang="en"/>
              <a:t>Some examples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segmentation: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Facebook’s detectron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https://github.com/facebookresearch/Detectron</a:t>
            </a:r>
            <a:endParaRPr sz="1300"/>
          </a:p>
        </p:txBody>
      </p:sp>
      <p:pic>
        <p:nvPicPr>
          <p:cNvPr id="269" name="Google Shape;26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1725" y="1475763"/>
            <a:ext cx="4410575" cy="27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Deep learning in the real world - </a:t>
            </a:r>
            <a:r>
              <a:rPr i="1" lang="en"/>
              <a:t>Some examples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Brain tumor segmentation</a:t>
            </a:r>
            <a:endParaRPr/>
          </a:p>
        </p:txBody>
      </p:sp>
      <p:pic>
        <p:nvPicPr>
          <p:cNvPr id="276" name="Google Shape;2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800" y="1573800"/>
            <a:ext cx="5108300" cy="25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in the real world</a:t>
            </a:r>
            <a:endParaRPr/>
          </a:p>
        </p:txBody>
      </p:sp>
      <p:sp>
        <p:nvSpPr>
          <p:cNvPr id="282" name="Google Shape;282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are the frameworks to develop DNN models?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in the real world</a:t>
            </a:r>
            <a:endParaRPr/>
          </a:p>
        </p:txBody>
      </p:sp>
      <p:sp>
        <p:nvSpPr>
          <p:cNvPr id="288" name="Google Shape;28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Tensorflow, simple API with Keras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PyTorch, a bit difficult to get into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826" y="2148363"/>
            <a:ext cx="3621801" cy="231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152" y="1017725"/>
            <a:ext cx="4149147" cy="11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in the real world</a:t>
            </a:r>
            <a:endParaRPr/>
          </a:p>
        </p:txBody>
      </p:sp>
      <p:sp>
        <p:nvSpPr>
          <p:cNvPr id="296" name="Google Shape;29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C/C++/FORTRAN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Low-level GPU Optimizations with CUDA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Deep learning depends on GPUs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975" y="1487038"/>
            <a:ext cx="4880025" cy="27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Deep learning in the real world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why GPUs?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in the real world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why GPUs?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Many cores (ALUs)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Parallelizable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Accelerate model training</a:t>
            </a:r>
            <a:endParaRPr/>
          </a:p>
        </p:txBody>
      </p:sp>
      <p:pic>
        <p:nvPicPr>
          <p:cNvPr id="310" name="Google Shape;31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800" y="1243564"/>
            <a:ext cx="5437026" cy="265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in the real world</a:t>
            </a:r>
            <a:endParaRPr/>
          </a:p>
        </p:txBody>
      </p:sp>
      <p:sp>
        <p:nvSpPr>
          <p:cNvPr id="316" name="Google Shape;316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what about in daily life?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This is </a:t>
            </a:r>
            <a:r>
              <a:rPr lang="en" sz="2800" u="sng">
                <a:solidFill>
                  <a:schemeClr val="dk1"/>
                </a:solidFill>
              </a:rPr>
              <a:t>NOT</a:t>
            </a:r>
            <a:r>
              <a:rPr lang="en" sz="2800">
                <a:solidFill>
                  <a:schemeClr val="dk1"/>
                </a:solidFill>
              </a:rPr>
              <a:t> an advanced deep learning course.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This is a workshop for budding AI and DL enthusiasts. No maths! ;)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in the real world</a:t>
            </a:r>
            <a:endParaRPr/>
          </a:p>
        </p:txBody>
      </p:sp>
      <p:sp>
        <p:nvSpPr>
          <p:cNvPr id="322" name="Google Shape;322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learning is used everywhere!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unlock your phone with face ID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1400"/>
          </a:p>
        </p:txBody>
      </p:sp>
      <p:pic>
        <p:nvPicPr>
          <p:cNvPr id="323" name="Google Shape;3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200" y="1551838"/>
            <a:ext cx="4660074" cy="22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in the real world</a:t>
            </a:r>
            <a:endParaRPr/>
          </a:p>
        </p:txBody>
      </p:sp>
      <p:sp>
        <p:nvSpPr>
          <p:cNvPr id="329" name="Google Shape;329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learning is used everywhere!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unlock your phone with face 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you use Google translate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1400"/>
          </a:p>
        </p:txBody>
      </p:sp>
      <p:pic>
        <p:nvPicPr>
          <p:cNvPr id="330" name="Google Shape;3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750" y="1543800"/>
            <a:ext cx="2633725" cy="26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in the real world</a:t>
            </a:r>
            <a:endParaRPr/>
          </a:p>
        </p:txBody>
      </p:sp>
      <p:sp>
        <p:nvSpPr>
          <p:cNvPr id="336" name="Google Shape;336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learning is used everywhere!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unlock your phone with face 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you use Google translate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Virtual assistants (Alexa, Siri)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1400"/>
          </a:p>
        </p:txBody>
      </p:sp>
      <p:pic>
        <p:nvPicPr>
          <p:cNvPr id="337" name="Google Shape;3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125" y="1395775"/>
            <a:ext cx="2929800" cy="29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in the real world</a:t>
            </a:r>
            <a:endParaRPr/>
          </a:p>
        </p:txBody>
      </p:sp>
      <p:sp>
        <p:nvSpPr>
          <p:cNvPr id="343" name="Google Shape;343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learning is used everywhere!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unlock your phone with face 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you use Google translate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Virtual assistants (Alexa, Siri)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Colourisation of black and white images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1400"/>
          </a:p>
        </p:txBody>
      </p:sp>
      <p:pic>
        <p:nvPicPr>
          <p:cNvPr id="344" name="Google Shape;34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100" y="1512550"/>
            <a:ext cx="4287175" cy="25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in the real world</a:t>
            </a:r>
            <a:endParaRPr/>
          </a:p>
        </p:txBody>
      </p:sp>
      <p:sp>
        <p:nvSpPr>
          <p:cNvPr id="350" name="Google Shape;350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learning is used everywhere!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unlock your phone with face 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you use Google translate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Virtual assistants (Alexa, Siri)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Colourisation of black and white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Snapchat filters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1400"/>
          </a:p>
        </p:txBody>
      </p:sp>
      <p:pic>
        <p:nvPicPr>
          <p:cNvPr id="351" name="Google Shape;3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0388" y="1166800"/>
            <a:ext cx="288607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in the real world</a:t>
            </a:r>
            <a:endParaRPr/>
          </a:p>
        </p:txBody>
      </p:sp>
      <p:sp>
        <p:nvSpPr>
          <p:cNvPr id="357" name="Google Shape;357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learning is used everywhere!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unlock your phone with face 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you use Google translate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Virtual assistants (Alexa, Siri)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Colourisation of black and white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Snapchat filters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400"/>
              <a:t>…and the list goes on!</a:t>
            </a:r>
            <a:endParaRPr i="1" sz="1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…But how does it work?</a:t>
            </a:r>
            <a:endParaRPr/>
          </a:p>
        </p:txBody>
      </p:sp>
      <p:sp>
        <p:nvSpPr>
          <p:cNvPr id="363" name="Google Shape;363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…But how does it work?</a:t>
            </a:r>
            <a:endParaRPr/>
          </a:p>
        </p:txBody>
      </p:sp>
      <p:sp>
        <p:nvSpPr>
          <p:cNvPr id="369" name="Google Shape;369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Multilayer Perceptron (MLP)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Earliest neural network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Input 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Hidden 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Output layer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300" y="1356437"/>
            <a:ext cx="4510551" cy="30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…But how does it work?</a:t>
            </a:r>
            <a:endParaRPr/>
          </a:p>
        </p:txBody>
      </p:sp>
      <p:sp>
        <p:nvSpPr>
          <p:cNvPr id="376" name="Google Shape;376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 forward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Input is passed forward through the network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Weights and biases extract interesting features</a:t>
            </a:r>
            <a:endParaRPr/>
          </a:p>
        </p:txBody>
      </p:sp>
      <p:pic>
        <p:nvPicPr>
          <p:cNvPr id="377" name="Google Shape;37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300" y="1356437"/>
            <a:ext cx="4510551" cy="300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0"/>
          <p:cNvSpPr/>
          <p:nvPr/>
        </p:nvSpPr>
        <p:spPr>
          <a:xfrm>
            <a:off x="4751025" y="722975"/>
            <a:ext cx="3752700" cy="53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…But how does it work?</a:t>
            </a:r>
            <a:endParaRPr/>
          </a:p>
        </p:txBody>
      </p:sp>
      <p:sp>
        <p:nvSpPr>
          <p:cNvPr id="384" name="Google Shape;384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 forward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 propagation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Backward pass through the network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Update weights and biases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Better correspond with desired output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Gradient descent</a:t>
            </a:r>
            <a:endParaRPr i="1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300" y="1356437"/>
            <a:ext cx="4510551" cy="300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61"/>
          <p:cNvSpPr/>
          <p:nvPr/>
        </p:nvSpPr>
        <p:spPr>
          <a:xfrm rot="10800000">
            <a:off x="4728225" y="4364900"/>
            <a:ext cx="3752700" cy="53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I?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Philippe Bouchet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EPITA Majeure SANTE 2023, Healthcare Major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specialize in: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 and image processing for healthcare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Tech solutions for medical problems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Brain tumor detection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Segmentation of gray/white matter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Bridging the gap between developers and doctors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800" y="2349375"/>
            <a:ext cx="1022575" cy="10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…But how does it work?</a:t>
            </a:r>
            <a:endParaRPr/>
          </a:p>
        </p:txBody>
      </p:sp>
      <p:sp>
        <p:nvSpPr>
          <p:cNvPr id="392" name="Google Shape;392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 forward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 propagation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Backward pass through the network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Update weights and biases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Better correspond with desired output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Gradient descent </a:t>
            </a:r>
            <a:r>
              <a:rPr lang="en"/>
              <a:t>with </a:t>
            </a:r>
            <a:r>
              <a:rPr b="1" lang="en"/>
              <a:t>normalized</a:t>
            </a:r>
            <a:r>
              <a:rPr lang="en"/>
              <a:t> values!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/>
              <a:t>This is a </a:t>
            </a:r>
            <a:r>
              <a:rPr b="1" i="1" lang="en" u="sng"/>
              <a:t>VERY</a:t>
            </a:r>
            <a:r>
              <a:rPr i="1" lang="en"/>
              <a:t> simplified explanation!</a:t>
            </a:r>
            <a:endParaRPr i="1"/>
          </a:p>
        </p:txBody>
      </p:sp>
      <p:pic>
        <p:nvPicPr>
          <p:cNvPr id="393" name="Google Shape;39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300" y="1356437"/>
            <a:ext cx="4510551" cy="30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…But how does it work?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Normalize to find the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focal minimum much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faster.</a:t>
            </a:r>
            <a:endParaRPr/>
          </a:p>
        </p:txBody>
      </p:sp>
      <p:pic>
        <p:nvPicPr>
          <p:cNvPr id="400" name="Google Shape;40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200" y="1152473"/>
            <a:ext cx="6144799" cy="306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…But how does it work?</a:t>
            </a:r>
            <a:endParaRPr/>
          </a:p>
        </p:txBody>
      </p:sp>
      <p:sp>
        <p:nvSpPr>
          <p:cNvPr id="406" name="Google Shape;406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this workshop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Using Jupyter notebooks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Using Tensorflow 2.0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Access to Google colab for GPUs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…But how does it work?</a:t>
            </a:r>
            <a:endParaRPr/>
          </a:p>
        </p:txBody>
      </p:sp>
      <p:sp>
        <p:nvSpPr>
          <p:cNvPr id="412" name="Google Shape;412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this workshop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Using Jupyter notebooks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Using Tensorflow 2.0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Access to Google colab for GPUs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task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 your own custom Deep Learning model to classify images!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6"/>
          <p:cNvSpPr txBox="1"/>
          <p:nvPr>
            <p:ph type="title"/>
          </p:nvPr>
        </p:nvSpPr>
        <p:spPr>
          <a:xfrm>
            <a:off x="311700" y="69975"/>
            <a:ext cx="8520600" cy="3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418" name="Google Shape;418;p66"/>
          <p:cNvSpPr txBox="1"/>
          <p:nvPr>
            <p:ph idx="1" type="body"/>
          </p:nvPr>
        </p:nvSpPr>
        <p:spPr>
          <a:xfrm>
            <a:off x="234625" y="4053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206097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AI?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AI?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What’s the difference between AI, ML and DL?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Artificial Intelligence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NPCs in video games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Minimax 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A* path search algorithm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/>
          </a:p>
        </p:txBody>
      </p:sp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AI?</a:t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4250" y="1017725"/>
            <a:ext cx="2988050" cy="33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AI?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A* pathfinding algorithm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Minimax algorithm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200" y="778100"/>
            <a:ext cx="3990300" cy="21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325" y="3239525"/>
            <a:ext cx="3810000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